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7" r:id="rId4"/>
    <p:sldId id="263" r:id="rId5"/>
    <p:sldId id="264" r:id="rId6"/>
    <p:sldId id="265" r:id="rId7"/>
    <p:sldId id="258" r:id="rId8"/>
    <p:sldId id="266" r:id="rId9"/>
    <p:sldId id="259" r:id="rId10"/>
    <p:sldId id="260" r:id="rId11"/>
    <p:sldId id="268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08B52-1BC4-3842-B0AD-8C4E147DCEF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E1D4A9-B15E-B04A-A290-7555221F2D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992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E1D4A9-B15E-B04A-A290-7555221F2D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46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E1D4A9-B15E-B04A-A290-7555221F2D9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687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DAEBF-68E6-4892-52C1-8B6F3AFE7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A49F1-F2E1-F641-DDE1-24F986BBD5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475CC-C0B5-3D00-A026-B27497C1C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1C468-E07F-3629-98BE-E589536D9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50D89-8295-62BC-552E-FF534456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641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C73F1-864A-4A52-96AE-1A8D7EE87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101678-7876-B9BA-6D4B-E4A100A14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242FB-5729-AEFA-6DA7-77BFE5AF9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298D4-FCD1-4889-4E51-1195845D6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D339C-EBDE-3396-D84B-007CF28E9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324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6C8921-CEBF-69F6-C657-653D7AD847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15017A-7E51-0BB8-175C-F846663A4D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AD63D-6A6E-3120-0DF7-2178290FE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4AF45-2EF6-30C4-626E-ADB1CDFB1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4A709-79FE-EDBC-D9BC-3E606DAC1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04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B3B4E-E361-E988-1255-B6607E8D3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5E7CC-6C07-F000-C199-68C3EBC5C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33145-A177-1283-7977-8FD13990C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75C5B-6266-7CEF-1C64-EDE28E653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85733-ED0A-DD6F-71F7-9D06DF362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19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E6600-C8FE-E07A-7179-469B24BDA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FBC79-C4C9-5225-7602-32E9AF5B3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43044-4A52-2E8B-23DC-AE712A940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FE942-F1F8-8803-3F08-205AD58A1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C7EBF-6AD2-2BEE-239D-34A46877F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29BBA-6034-2679-23BE-F64A8CB9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3A7D3-328E-24B0-4EC3-506D16CD89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573D9C-4ECF-33DE-B6E5-3CE7069053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B2E77C-2C52-2AC0-B072-87F8CF344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A8DAC8-6727-682A-0728-60D623A3A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9BDC48-FB8A-BA3E-EFB9-7CDAE5C5A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7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E67B1-7197-625B-DD82-EE4552880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5E6CF-2359-3546-9BF8-F2FFFFCC5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74934-F970-B59F-04D1-45C6DCD1A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D9B88-CB31-5398-357C-33F0D44028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52212-E25D-80D4-6F3C-46C738A36B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192165-1421-61E4-BC1E-0FF827E36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E2584-1715-418A-FEA5-432DD8559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2CB0B7-DD23-ABE1-2D07-934D30D63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031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B8179-A146-E50F-09FC-15736C912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80CC15-A379-91DE-56DA-793429CCF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DDA3CE-F6E4-82DD-6E46-5DA605638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EAD9E5-4E66-7D1E-45DE-59A096606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015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3F7151-326B-C4E3-A455-3278FCFB7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442E7C-93BE-4F4E-3491-D7B58957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2EB8F-1183-5561-6D0F-BD08B9A1F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03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1FE9D-2A97-9F2E-9B77-EF17F5697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6FB92-020E-8A19-612F-72C8E34E6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46486-4EDE-4095-501D-8B2D1757A4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45355-31CB-392D-9E16-5A1418649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F460A5-73FC-87CF-0112-4E126ED90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2FC342-4509-FD38-94F4-AAE2DB1C1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40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314AB-42A8-E239-DE0D-43F55E319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2C6A00-D39D-3850-7A4D-7F22B42EA8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3306A6-B906-1D23-C6EB-5417E38F08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35052-6A4B-9003-0964-EC236DC73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593949-053D-DF82-73C2-2CB1E129E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77C2CD-356B-7490-6945-C291D0EAD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098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2F70D9-FC45-A93D-7C7D-852A0C5D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B8E405-4FAD-0E60-795C-CE2A9C2DA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1A9E6-729F-5ACC-C428-B3703D1915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86F8C5-8841-3347-A0D9-5627C789BE17}" type="datetimeFigureOut">
              <a:rPr lang="en-US" smtClean="0"/>
              <a:t>11/26/24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D6AAE-19B7-E4D8-689E-0F96604C7D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5CCF1-2D0D-9F9F-4F15-3C9F000FCC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EC094F-0C06-4D46-960D-19784A5805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699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ndouglas/longcovid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utexas.hosted.panopto.com/Panopto/Pages/Viewer.aspx?id=c18df51b-4f92-4179-bc7c-b234013fd110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edrxiv.org/" TargetMode="External"/><Relationship Id="rId3" Type="http://schemas.openxmlformats.org/officeDocument/2006/relationships/hyperlink" Target="https://docs.crewai.com/introduction" TargetMode="External"/><Relationship Id="rId7" Type="http://schemas.openxmlformats.org/officeDocument/2006/relationships/hyperlink" Target="https://biorxiv.org/" TargetMode="External"/><Relationship Id="rId2" Type="http://schemas.openxmlformats.org/officeDocument/2006/relationships/hyperlink" Target="https://github.com/jondouglas/longcovi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ubmed.ncbi.nlm.nih.gov/" TargetMode="External"/><Relationship Id="rId5" Type="http://schemas.openxmlformats.org/officeDocument/2006/relationships/hyperlink" Target="https://serper.dev/" TargetMode="External"/><Relationship Id="rId4" Type="http://schemas.openxmlformats.org/officeDocument/2006/relationships/hyperlink" Target="https://platform.openai.com/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abs/2402.05120" TargetMode="External"/><Relationship Id="rId3" Type="http://schemas.openxmlformats.org/officeDocument/2006/relationships/hyperlink" Target="https://doi.org/10.1038/s41591-021-01283-z" TargetMode="External"/><Relationship Id="rId7" Type="http://schemas.openxmlformats.org/officeDocument/2006/relationships/hyperlink" Target="https://arxiv.org/abs/2404.14777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410.12532" TargetMode="External"/><Relationship Id="rId11" Type="http://schemas.openxmlformats.org/officeDocument/2006/relationships/hyperlink" Target="https://doi.org/10.1016/j.cell.2024.09.022" TargetMode="External"/><Relationship Id="rId5" Type="http://schemas.openxmlformats.org/officeDocument/2006/relationships/hyperlink" Target="https://doi.org/10.1016/j.cell.2024.07.054" TargetMode="External"/><Relationship Id="rId10" Type="http://schemas.openxmlformats.org/officeDocument/2006/relationships/hyperlink" Target="https://arxiv.org/abs/2408.06292" TargetMode="External"/><Relationship Id="rId4" Type="http://schemas.openxmlformats.org/officeDocument/2006/relationships/hyperlink" Target="https://doi.org/10.1038/s41579-022-00846-2" TargetMode="External"/><Relationship Id="rId9" Type="http://schemas.openxmlformats.org/officeDocument/2006/relationships/hyperlink" Target="https://arxiv.org/abs/2308.08155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686DD-FDD3-E63D-0269-EAB5C2F6CB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4335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Agents in Action: </a:t>
            </a:r>
            <a:br>
              <a:rPr lang="en-US" dirty="0"/>
            </a:br>
            <a:r>
              <a:rPr lang="en-US" sz="4900" dirty="0"/>
              <a:t>Collaborative Discovery of Long COVID Mechanisms and Interventions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6D1D3B-A24F-96F9-49FE-773743945A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23033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Jon Douglas</a:t>
            </a:r>
          </a:p>
          <a:p>
            <a:r>
              <a:rPr lang="en-US" dirty="0">
                <a:hlinkClick r:id="rId3"/>
              </a:rPr>
              <a:t>https://github.com/jondouglas/longcovid</a:t>
            </a:r>
            <a:r>
              <a:rPr lang="en-US"/>
              <a:t> </a:t>
            </a:r>
            <a:endParaRPr lang="en-US" dirty="0"/>
          </a:p>
          <a:p>
            <a:r>
              <a:rPr lang="en-US" dirty="0">
                <a:hlinkClick r:id="rId4"/>
              </a:rPr>
              <a:t>Video Walkthrough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879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6CFF7-30F6-8CCE-C50A-23D20E236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A1B9D-37BA-CDA2-3B2D-556D8875D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Prompting can utilize advanced prompt engineering techniques(few-shot, chain of thought, instruction priming, dynamic prompting, </a:t>
            </a:r>
            <a:r>
              <a:rPr lang="en-US" dirty="0" err="1"/>
              <a:t>etc</a:t>
            </a:r>
            <a:r>
              <a:rPr lang="en-US" dirty="0"/>
              <a:t>) furthering the continued validation of certain hypotheses/mechanisms (i.e. Viral persistence/immune dysregulation).</a:t>
            </a:r>
          </a:p>
          <a:p>
            <a:r>
              <a:rPr lang="en-US" dirty="0"/>
              <a:t>Additional agents can be utilized based on further advanced techniques being used by public institutions / NIH (i.e. Big data / ultra sensitive assays / transcriptomics)</a:t>
            </a:r>
          </a:p>
          <a:p>
            <a:r>
              <a:rPr lang="en-US" dirty="0"/>
              <a:t>Agents can be organized in scientific “Crews” which can provide better organization and “Flows” to the program rather than the current architecture.</a:t>
            </a:r>
          </a:p>
          <a:p>
            <a:r>
              <a:rPr lang="en-US" dirty="0"/>
              <a:t>Proprietary data sources could be used (i.e. antiviral tissue penetration, combination pharmacokinetics,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Deep linked research references to credible sources used.</a:t>
            </a:r>
          </a:p>
        </p:txBody>
      </p:sp>
    </p:spTree>
    <p:extLst>
      <p:ext uri="{BB962C8B-B14F-4D97-AF65-F5344CB8AC3E}">
        <p14:creationId xmlns:p14="http://schemas.microsoft.com/office/powerpoint/2010/main" val="2911756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21390-7998-DE0A-6FAE-421BB2E2E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Associated paper: Agents in Action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BF52AD-2F2C-BA1C-EAE3-B4E592DD1B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2837" y="1825625"/>
            <a:ext cx="498632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0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9424E-DC2D-3D10-D494-5979F4365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0A300-8A17-756F-ACF1-1D29B200D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https://github.com/jondouglas/longcovid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3"/>
              </a:rPr>
              <a:t>https://docs.crewai.com/introduction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4"/>
              </a:rPr>
              <a:t>https://platform.openai.com/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5"/>
              </a:rPr>
              <a:t>https://serper.dev/</a:t>
            </a:r>
            <a:r>
              <a:rPr lang="en-US" dirty="0"/>
              <a:t> (optional)</a:t>
            </a:r>
          </a:p>
          <a:p>
            <a:pPr lvl="1"/>
            <a:r>
              <a:rPr lang="en-US" dirty="0">
                <a:hlinkClick r:id="rId6"/>
              </a:rPr>
              <a:t>https://pubmed.ncbi.nlm.nih.gov/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7"/>
              </a:rPr>
              <a:t>https://biorxiv.org/</a:t>
            </a:r>
            <a:r>
              <a:rPr lang="en-US" dirty="0"/>
              <a:t> / </a:t>
            </a:r>
            <a:r>
              <a:rPr lang="en-US" dirty="0">
                <a:hlinkClick r:id="rId8"/>
              </a:rPr>
              <a:t>https://www.medrxiv.org/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5089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8886B-F2ED-749C-F346-6B55812E2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92AEF-F57C-D773-FC10-96BFAF47B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342900" marR="0" lvl="0" indent="-342900">
              <a:spcAft>
                <a:spcPts val="400"/>
              </a:spcAft>
              <a:buSzPts val="900"/>
              <a:buFont typeface="Times New Roman" panose="02020603050405020304" pitchFamily="18" charset="0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Nalbandian, A., Sehgal, K., Gupta, A., Madhavan, M. V., McGroder, C., Stevens, J. S., Cook, J. R.,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Nordvig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 S., Shalev, D.,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Sehrawat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T. S., et al. 2021. Post-acute COVID-19 syndrome.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Nat. Med.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27, 601-615. DOI: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https://doi.org/10.1038/s41591-021-01283-z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marR="0" lvl="0" indent="-342900">
              <a:spcAft>
                <a:spcPts val="400"/>
              </a:spcAft>
              <a:buSzPts val="900"/>
              <a:buFont typeface="Times New Roman" panose="02020603050405020304" pitchFamily="18" charset="0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Davis, H. E.,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McCorkell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L., Vogel, J. M., and Topol, E. J. 2023. Long COVID: major findings, mechanisms, and recommendations.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Nat. Rev. </a:t>
            </a:r>
            <a:r>
              <a:rPr lang="en-US" sz="18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Microbiol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21, 133-146. DOI: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https://doi.org/10.1038/s41579-022-00846-2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marR="0" lvl="0" indent="-342900">
              <a:spcAft>
                <a:spcPts val="400"/>
              </a:spcAft>
              <a:buSzPts val="900"/>
              <a:buFont typeface="Times New Roman" panose="02020603050405020304" pitchFamily="18" charset="0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Peluso, M. J., and Deeks, S. G. 2024. Mechanisms of long COVID and the path toward therapeutics.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Cell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187, 20, 5500-5529. DOI: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https://doi.org/10.1016/j.cell.2024.07.054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marR="0" lvl="0" indent="-342900">
              <a:spcAft>
                <a:spcPts val="400"/>
              </a:spcAft>
              <a:buSzPts val="900"/>
              <a:buFont typeface="Times New Roman" panose="02020603050405020304" pitchFamily="18" charset="0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Wei, J., Yang, D., Li, Y., Xu, Q., Chen, Z., Li, M., Jiang, Y., Hou, X., and Zhang, L. 2024.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MedAide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Towards an Omni Medical Aide via Specialized LLM-based Multi-Agent Collaboration. </a:t>
            </a:r>
            <a:r>
              <a:rPr lang="en-US" sz="18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arXiv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preprint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arXiv:2410.12532. Available at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https://arxiv.org/abs/2410.12532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marR="0" lvl="0" indent="-342900">
              <a:spcAft>
                <a:spcPts val="400"/>
              </a:spcAft>
              <a:buSzPts val="900"/>
              <a:buFont typeface="Times New Roman" panose="02020603050405020304" pitchFamily="18" charset="0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Yue, L., Xing, S., Chen, J., and Fu, T. 2024.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ClinicalAgent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Clinical Trial Multi-Agent System with Large Language Model-based Reasoning. </a:t>
            </a:r>
            <a:r>
              <a:rPr lang="en-US" sz="18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arXiv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preprint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arXiv:2404.14777. Available at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7"/>
              </a:rPr>
              <a:t>https://arxiv.org/abs/2404.14777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marR="0" lvl="0" indent="-342900">
              <a:spcAft>
                <a:spcPts val="400"/>
              </a:spcAft>
              <a:buSzPts val="900"/>
              <a:buFont typeface="Times New Roman" panose="02020603050405020304" pitchFamily="18" charset="0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Li, J., Zhang, Q., Yu, Y., Fu, Q., and Ye, D. 2024. More Agents Is All You Need. </a:t>
            </a:r>
            <a:r>
              <a:rPr lang="en-US" sz="18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arXiv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preprint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arXiv:2402.05120. Available at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8"/>
              </a:rPr>
              <a:t>https://arxiv.org/abs/2402.05120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marR="0" lvl="0" indent="-342900">
              <a:spcAft>
                <a:spcPts val="400"/>
              </a:spcAft>
              <a:buSzPts val="900"/>
              <a:buFont typeface="Times New Roman" panose="02020603050405020304" pitchFamily="18" charset="0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Wu, Q., Bansal, G., Zhang, J., Wu, Y., Li, B., Zhu, E., Jiang, L., Zhang, X., Zhang, S., Liu, J., Awadallah, A. H., White, R. W., Burger, D., and Wang, C. 2023.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AutoGen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Enabling Next-Gen LLM Applications via Multi-Agent Conversation. </a:t>
            </a:r>
            <a:r>
              <a:rPr lang="en-US" sz="18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arXiv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preprint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arXiv:2308.08155. Available at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9"/>
              </a:rPr>
              <a:t>https://arxiv.org/abs/2308.08155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marR="0" lvl="0" indent="-342900">
              <a:spcAft>
                <a:spcPts val="400"/>
              </a:spcAft>
              <a:buSzPts val="900"/>
              <a:buFont typeface="Times New Roman" panose="02020603050405020304" pitchFamily="18" charset="0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Lu, C., Lu, C., Lange, R. T., Foerster, J., Clune, J., and Ha, D. 2024. The AI Scientist: Towards Fully Automated Open-Ended Scientific Discovery. </a:t>
            </a:r>
            <a:r>
              <a:rPr lang="en-US" sz="18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arXiv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preprint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arXiv:2408.06292. Available at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0"/>
              </a:rPr>
              <a:t>https://arxiv.org/abs/2408.06292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marR="0" lvl="0" indent="-342900">
              <a:spcAft>
                <a:spcPts val="400"/>
              </a:spcAft>
              <a:buSzPts val="900"/>
              <a:buFont typeface="Times New Roman" panose="02020603050405020304" pitchFamily="18" charset="0"/>
              <a:buAutoNum type="arabicPeriod"/>
              <a:tabLst>
                <a:tab pos="2286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Gao, S., Fang, A., Huang, Y.,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Giunchiglia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V., Noori, A., Schwarz, J. R.,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Ektefaie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Y.,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Kondic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J., and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Zitnik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M. 2024. Empowering biomedical discovery with AI agents.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Cell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187, 6125-6141. DOI: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1"/>
              </a:rPr>
              <a:t>https://doi.org/10.1016/j.cell.2024.09.022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460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D8855-1181-18DD-4E1E-5CDC20FD9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BD6E9-776B-2275-2B97-1B7A6FFEB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95977" cy="4351338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Long COVID is a major public health challenge of our time, affecting over 7% of the global population, including adults and children, even after mild cases of SARS-CoV-2 infection.</a:t>
            </a:r>
          </a:p>
          <a:p>
            <a:r>
              <a:rPr lang="en-US" sz="2400" dirty="0"/>
              <a:t>Multi-agent systems are empowering research teams across the globe to achieve more with less. </a:t>
            </a:r>
          </a:p>
          <a:p>
            <a:pPr lvl="1"/>
            <a:r>
              <a:rPr lang="en-US" sz="2000" dirty="0"/>
              <a:t>I want to explore its potential to open new pathways in research for complex illnesses like Long COVID.</a:t>
            </a:r>
          </a:p>
          <a:p>
            <a:r>
              <a:rPr lang="en-US" dirty="0"/>
              <a:t>This technology is affordable at &lt; $3 USD (gpt-4o) and &lt; $1 USD (gpt-4o-mini) per run. </a:t>
            </a:r>
          </a:p>
          <a:p>
            <a:pPr lvl="1"/>
            <a:r>
              <a:rPr lang="en-US" sz="2000" dirty="0"/>
              <a:t>Can likely be optimized to consume less tokens with deep profiling.</a:t>
            </a:r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505F1C-3A10-BE2F-5AD7-FA4F2A1BC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1869" y="2356644"/>
            <a:ext cx="41275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108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9AC7D-89BB-63EE-B84E-738583788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</a:t>
            </a:r>
            <a:r>
              <a:rPr lang="en-US" dirty="0" err="1"/>
              <a:t>CrewAI</a:t>
            </a:r>
            <a:endParaRPr lang="en-US" dirty="0"/>
          </a:p>
        </p:txBody>
      </p:sp>
      <p:pic>
        <p:nvPicPr>
          <p:cNvPr id="1026" name="Picture 2" descr="CrewAI Mindmap">
            <a:extLst>
              <a:ext uri="{FF2B5EF4-FFF2-40B4-BE49-F238E27FC236}">
                <a16:creationId xmlns:a16="http://schemas.microsoft.com/office/drawing/2014/main" id="{D81F0721-A5A0-A360-AF65-AA545878BAA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888" y="1825625"/>
            <a:ext cx="634222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953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EA62E-DC40-AAA6-1880-5115C2223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COVID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013FE5-92ED-C8AF-5072-2F21A20C4F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2350" y="1825625"/>
            <a:ext cx="72672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865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27640-6FE8-6D15-8B46-2E9B3EFCC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Mechanisms of Long COVID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C16C27-99EC-9AAA-39F7-E49A5B558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3258" y="1825625"/>
            <a:ext cx="72654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094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92EF3-61A4-2F02-8F72-E4811242F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D669CC-EC02-9F41-8708-586401DFF3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87667"/>
            <a:ext cx="10515600" cy="26272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6C515F-4E30-2FFB-BADC-083C397FB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220242"/>
            <a:ext cx="10515599" cy="23324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4ABCE1-55BA-DA66-9E7A-2F7AA6D4F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344" y="5314920"/>
            <a:ext cx="10826579" cy="266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371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CBB63-1FD9-25EC-6287-10B750CD2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46A58-37E8-5B0E-8C24-8D2CF68E4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14 specialized AI agents collaborate investigate the top 15 leading hypotheses, identify up to 20 potential therapeutics, and propose 10 combination treatments based on known mechanisms of Long COVID.</a:t>
            </a:r>
          </a:p>
          <a:p>
            <a:pPr lvl="1"/>
            <a:r>
              <a:rPr lang="en-US" dirty="0"/>
              <a:t>AI agents are inspired by real-life heroes in the fight against Long COVID.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Lead Medical Researcher </a:t>
            </a:r>
            <a:r>
              <a:rPr lang="en-US" dirty="0"/>
              <a:t>synthesizes insights from other experts to formulate cohesive research hypotheses. 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Pharmacology Expert </a:t>
            </a:r>
            <a:r>
              <a:rPr lang="en-US" dirty="0"/>
              <a:t>and </a:t>
            </a:r>
            <a:r>
              <a:rPr lang="en-US" b="1" dirty="0"/>
              <a:t>Treatment Strategy Analyst </a:t>
            </a:r>
            <a:r>
              <a:rPr lang="en-US" dirty="0"/>
              <a:t>collaborate to design combination therapies.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Data Analyst </a:t>
            </a:r>
            <a:r>
              <a:rPr lang="en-US" dirty="0"/>
              <a:t>supports these efforts by validating hypotheses through data interpretation.</a:t>
            </a:r>
          </a:p>
          <a:p>
            <a:r>
              <a:rPr lang="en-US" dirty="0"/>
              <a:t>21 distinct reports are generated within ~15 minutes on analysis, mechanisms, treatments, management, and unified final reports.</a:t>
            </a:r>
          </a:p>
        </p:txBody>
      </p:sp>
    </p:spTree>
    <p:extLst>
      <p:ext uri="{BB962C8B-B14F-4D97-AF65-F5344CB8AC3E}">
        <p14:creationId xmlns:p14="http://schemas.microsoft.com/office/powerpoint/2010/main" val="2090571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4620-460A-E31E-5184-11FFA2FFA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AE62E-9DD7-4D44-09FE-AB14043C3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226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0BCED-0BE7-808E-BFBB-91E500004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EBD97-D77C-3A8C-7855-6BFB94DD3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Immunology Agent</a:t>
            </a:r>
          </a:p>
          <a:p>
            <a:pPr lvl="1"/>
            <a:r>
              <a:rPr lang="en-US" dirty="0"/>
              <a:t>Identified dysregulated T and B cells in Long COVID patients.</a:t>
            </a:r>
          </a:p>
          <a:p>
            <a:pPr lvl="1"/>
            <a:r>
              <a:rPr lang="en-US" dirty="0"/>
              <a:t>Elevated pro-inflammatory cytokines (IL-6, TNF-</a:t>
            </a:r>
            <a:r>
              <a:rPr lang="el-GR" dirty="0"/>
              <a:t>α).</a:t>
            </a:r>
            <a:endParaRPr lang="en-US" dirty="0"/>
          </a:p>
          <a:p>
            <a:pPr lvl="1"/>
            <a:r>
              <a:rPr lang="en-US" dirty="0"/>
              <a:t>Biomarkers for disease severity: exhausted T cells (PD-1, Tim-3).</a:t>
            </a:r>
          </a:p>
          <a:p>
            <a:r>
              <a:rPr lang="en-US" dirty="0"/>
              <a:t>Virology Agent</a:t>
            </a:r>
          </a:p>
          <a:p>
            <a:pPr lvl="1"/>
            <a:r>
              <a:rPr lang="en-US" dirty="0"/>
              <a:t>Detected viral reservoirs in gastrointestinal and neuronal tissues.</a:t>
            </a:r>
          </a:p>
          <a:p>
            <a:pPr lvl="1"/>
            <a:r>
              <a:rPr lang="en-US" dirty="0"/>
              <a:t>Correlated SARS-CoV-2 components (spike protein) with ongoing immune responses and neurological symptoms.</a:t>
            </a:r>
          </a:p>
          <a:p>
            <a:r>
              <a:rPr lang="en-US" dirty="0"/>
              <a:t>Pharmacology Agent</a:t>
            </a:r>
          </a:p>
          <a:p>
            <a:pPr lvl="1"/>
            <a:r>
              <a:rPr lang="en-US" dirty="0"/>
              <a:t>Evaluated therapies targeting viral persistence and immune dysregulation.</a:t>
            </a:r>
          </a:p>
          <a:p>
            <a:pPr lvl="1"/>
            <a:r>
              <a:rPr lang="en-US" dirty="0"/>
              <a:t>Proposed combination treatments (antivirals + immune-modulators, e.g., monoclonal antibodies with IL-6 inhibitors).</a:t>
            </a:r>
          </a:p>
        </p:txBody>
      </p:sp>
    </p:spTree>
    <p:extLst>
      <p:ext uri="{BB962C8B-B14F-4D97-AF65-F5344CB8AC3E}">
        <p14:creationId xmlns:p14="http://schemas.microsoft.com/office/powerpoint/2010/main" val="3498697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1116</Words>
  <Application>Microsoft Macintosh PowerPoint</Application>
  <PresentationFormat>Widescreen</PresentationFormat>
  <Paragraphs>58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Times New Roman</vt:lpstr>
      <vt:lpstr>Office Theme</vt:lpstr>
      <vt:lpstr>Agents in Action:  Collaborative Discovery of Long COVID Mechanisms and Interventions</vt:lpstr>
      <vt:lpstr>Introduction</vt:lpstr>
      <vt:lpstr>Overview of CrewAI</vt:lpstr>
      <vt:lpstr>Long COVID</vt:lpstr>
      <vt:lpstr>Mechanisms of Long COVID</vt:lpstr>
      <vt:lpstr>PowerPoint Presentation</vt:lpstr>
      <vt:lpstr>Methodology</vt:lpstr>
      <vt:lpstr>Demo</vt:lpstr>
      <vt:lpstr>Sample Results</vt:lpstr>
      <vt:lpstr>Future Direction</vt:lpstr>
      <vt:lpstr>Associated paper: Agents in Action</vt:lpstr>
      <vt:lpstr>Resources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 Douglas</dc:creator>
  <cp:lastModifiedBy>Jon Douglas</cp:lastModifiedBy>
  <cp:revision>4</cp:revision>
  <dcterms:created xsi:type="dcterms:W3CDTF">2024-11-26T17:31:25Z</dcterms:created>
  <dcterms:modified xsi:type="dcterms:W3CDTF">2024-11-26T19:26:30Z</dcterms:modified>
</cp:coreProperties>
</file>

<file path=docProps/thumbnail.jpeg>
</file>